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256" r:id="rId2"/>
    <p:sldId id="257" r:id="rId3"/>
    <p:sldId id="259" r:id="rId4"/>
    <p:sldId id="258" r:id="rId5"/>
    <p:sldId id="260" r:id="rId6"/>
    <p:sldId id="262" r:id="rId7"/>
    <p:sldId id="263" r:id="rId8"/>
    <p:sldId id="264" r:id="rId9"/>
    <p:sldId id="261" r:id="rId10"/>
    <p:sldId id="265" r:id="rId11"/>
    <p:sldId id="267" r:id="rId12"/>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uellar Toni" initials="CT"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91" autoAdjust="0"/>
    <p:restoredTop sz="86475" autoAdjust="0"/>
  </p:normalViewPr>
  <p:slideViewPr>
    <p:cSldViewPr>
      <p:cViewPr>
        <p:scale>
          <a:sx n="86" d="100"/>
          <a:sy n="86" d="100"/>
        </p:scale>
        <p:origin x="-1374" y="-54"/>
      </p:cViewPr>
      <p:guideLst>
        <p:guide orient="horz" pos="2160"/>
        <p:guide pos="2880"/>
      </p:guideLst>
    </p:cSldViewPr>
  </p:slideViewPr>
  <p:outlineViewPr>
    <p:cViewPr>
      <p:scale>
        <a:sx n="33" d="100"/>
        <a:sy n="33" d="100"/>
      </p:scale>
      <p:origin x="0" y="330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5-02-25T14:44:20.780" idx="1">
    <p:pos x="10" y="10"/>
    <p:text/>
    <p:extLst>
      <p:ext uri="{C676402C-5697-4E1C-873F-D02D1690AC5C}">
        <p15:threadingInfo xmlns:p15="http://schemas.microsoft.com/office/powerpoint/2012/main" timeZoneBias="36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fld id="{F59B88BA-FC7B-45B3-AA5D-A35F94A15A7A}" type="datetimeFigureOut">
              <a:rPr lang="en-US" smtClean="0"/>
              <a:t>7/29/2015</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a:lvl1pPr>
          </a:lstStyle>
          <a:p>
            <a:fld id="{F6A155CF-F300-4B3A-97BE-4BEAB62AF004}" type="slidenum">
              <a:rPr lang="en-US" smtClean="0"/>
              <a:t>‹#›</a:t>
            </a:fld>
            <a:endParaRPr lang="en-US"/>
          </a:p>
        </p:txBody>
      </p:sp>
    </p:spTree>
    <p:extLst>
      <p:ext uri="{BB962C8B-B14F-4D97-AF65-F5344CB8AC3E}">
        <p14:creationId xmlns:p14="http://schemas.microsoft.com/office/powerpoint/2010/main" val="26140758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986A995C-41F7-46DD-B15E-91C2D0F27990}" type="datetimeFigureOut">
              <a:rPr lang="en-US" smtClean="0"/>
              <a:t>7/29/2015</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35ED6735-C732-4E0A-B584-013380290B27}" type="slidenum">
              <a:rPr lang="en-US" smtClean="0"/>
              <a:t>‹#›</a:t>
            </a:fld>
            <a:endParaRPr lang="en-US"/>
          </a:p>
        </p:txBody>
      </p:sp>
    </p:spTree>
    <p:extLst>
      <p:ext uri="{BB962C8B-B14F-4D97-AF65-F5344CB8AC3E}">
        <p14:creationId xmlns:p14="http://schemas.microsoft.com/office/powerpoint/2010/main" val="1315248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logged in, select Search for Credit Classes</a:t>
            </a:r>
            <a:endParaRPr lang="en-US" dirty="0"/>
          </a:p>
        </p:txBody>
      </p:sp>
      <p:sp>
        <p:nvSpPr>
          <p:cNvPr id="4" name="Slide Number Placeholder 3"/>
          <p:cNvSpPr>
            <a:spLocks noGrp="1"/>
          </p:cNvSpPr>
          <p:nvPr>
            <p:ph type="sldNum" sz="quarter" idx="10"/>
          </p:nvPr>
        </p:nvSpPr>
        <p:spPr/>
        <p:txBody>
          <a:bodyPr/>
          <a:lstStyle/>
          <a:p>
            <a:fld id="{35ED6735-C732-4E0A-B584-013380290B27}" type="slidenum">
              <a:rPr lang="en-US" smtClean="0"/>
              <a:t>6</a:t>
            </a:fld>
            <a:endParaRPr lang="en-US"/>
          </a:p>
        </p:txBody>
      </p:sp>
    </p:spTree>
    <p:extLst>
      <p:ext uri="{BB962C8B-B14F-4D97-AF65-F5344CB8AC3E}">
        <p14:creationId xmlns:p14="http://schemas.microsoft.com/office/powerpoint/2010/main" val="1023210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ED6735-C732-4E0A-B584-013380290B27}" type="slidenum">
              <a:rPr lang="en-US" smtClean="0"/>
              <a:t>10</a:t>
            </a:fld>
            <a:endParaRPr lang="en-US"/>
          </a:p>
        </p:txBody>
      </p:sp>
    </p:spTree>
    <p:extLst>
      <p:ext uri="{BB962C8B-B14F-4D97-AF65-F5344CB8AC3E}">
        <p14:creationId xmlns:p14="http://schemas.microsoft.com/office/powerpoint/2010/main" val="1720574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E236A4D4-91E7-46B2-B94F-BA86A8E0638E}" type="datetimeFigureOut">
              <a:rPr lang="en-US" smtClean="0"/>
              <a:pPr/>
              <a:t>7/29/2015</a:t>
            </a:fld>
            <a:endParaRPr lang="en-US" dirty="0"/>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dirty="0"/>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7309A7DF-8717-4A55-AC9F-78F598FECCD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E236A4D4-91E7-46B2-B94F-BA86A8E0638E}" type="datetimeFigureOut">
              <a:rPr lang="en-US" smtClean="0"/>
              <a:pPr/>
              <a:t>7/29/2015</a:t>
            </a:fld>
            <a:endParaRPr lang="en-US" dirty="0"/>
          </a:p>
        </p:txBody>
      </p:sp>
      <p:sp>
        <p:nvSpPr>
          <p:cNvPr id="5" name="Footer Placeholder 4"/>
          <p:cNvSpPr>
            <a:spLocks noGrp="1"/>
          </p:cNvSpPr>
          <p:nvPr>
            <p:ph type="ftr" sz="quarter" idx="11"/>
          </p:nvPr>
        </p:nvSpPr>
        <p:spPr>
          <a:xfrm>
            <a:off x="457200" y="6480969"/>
            <a:ext cx="4260056" cy="300831"/>
          </a:xfrm>
        </p:spPr>
        <p:txBody>
          <a:bodyPr/>
          <a:lstStyle/>
          <a:p>
            <a:endParaRPr lang="en-US" dirty="0"/>
          </a:p>
        </p:txBody>
      </p:sp>
      <p:sp>
        <p:nvSpPr>
          <p:cNvPr id="6" name="Slide Number Placeholder 5"/>
          <p:cNvSpPr>
            <a:spLocks noGrp="1"/>
          </p:cNvSpPr>
          <p:nvPr>
            <p:ph type="sldNum" sz="quarter" idx="12"/>
          </p:nvPr>
        </p:nvSpPr>
        <p:spPr/>
        <p:txBody>
          <a:bodyPr/>
          <a:lstStyle/>
          <a:p>
            <a:fld id="{7309A7DF-8717-4A55-AC9F-78F598FECCD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dirty="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Date Placeholder 3"/>
          <p:cNvSpPr>
            <a:spLocks noGrp="1"/>
          </p:cNvSpPr>
          <p:nvPr>
            <p:ph type="dt" sz="half" idx="10"/>
          </p:nvPr>
        </p:nvSpPr>
        <p:spPr>
          <a:xfrm>
            <a:off x="6955632" y="6477000"/>
            <a:ext cx="2133600" cy="304800"/>
          </a:xfrm>
        </p:spPr>
        <p:txBody>
          <a:bodyPr/>
          <a:lstStyle/>
          <a:p>
            <a:fld id="{E236A4D4-91E7-46B2-B94F-BA86A8E0638E}" type="datetimeFigureOut">
              <a:rPr lang="en-US" smtClean="0"/>
              <a:pPr/>
              <a:t>7/29/2015</a:t>
            </a:fld>
            <a:endParaRPr lang="en-US" dirty="0"/>
          </a:p>
        </p:txBody>
      </p:sp>
      <p:sp>
        <p:nvSpPr>
          <p:cNvPr id="5" name="Footer Placeholder 4"/>
          <p:cNvSpPr>
            <a:spLocks noGrp="1"/>
          </p:cNvSpPr>
          <p:nvPr>
            <p:ph type="ftr" sz="quarter" idx="11"/>
          </p:nvPr>
        </p:nvSpPr>
        <p:spPr>
          <a:xfrm>
            <a:off x="2619376" y="6480969"/>
            <a:ext cx="4260056" cy="300831"/>
          </a:xfrm>
        </p:spPr>
        <p:txBody>
          <a:bodyPr/>
          <a:lstStyle/>
          <a:p>
            <a:endParaRPr lang="en-US" dirty="0"/>
          </a:p>
        </p:txBody>
      </p:sp>
      <p:sp>
        <p:nvSpPr>
          <p:cNvPr id="6" name="Slide Number Placeholder 5"/>
          <p:cNvSpPr>
            <a:spLocks noGrp="1"/>
          </p:cNvSpPr>
          <p:nvPr>
            <p:ph type="sldNum" sz="quarter" idx="12"/>
          </p:nvPr>
        </p:nvSpPr>
        <p:spPr>
          <a:xfrm>
            <a:off x="8451056" y="809624"/>
            <a:ext cx="502920" cy="300831"/>
          </a:xfrm>
        </p:spPr>
        <p:txBody>
          <a:bodyPr/>
          <a:lstStyle/>
          <a:p>
            <a:fld id="{7309A7DF-8717-4A55-AC9F-78F598FECCD7}" type="slidenum">
              <a:rPr lang="en-US" smtClean="0"/>
              <a:pPr/>
              <a:t>‹#›</a:t>
            </a:fld>
            <a:endParaRPr lang="en-US" dirty="0"/>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E236A4D4-91E7-46B2-B94F-BA86A8E0638E}" type="datetimeFigureOut">
              <a:rPr lang="en-US" smtClean="0"/>
              <a:pPr/>
              <a:t>7/29/2015</a:t>
            </a:fld>
            <a:endParaRPr lang="en-US" dirty="0"/>
          </a:p>
        </p:txBody>
      </p:sp>
      <p:sp>
        <p:nvSpPr>
          <p:cNvPr id="6" name="Footer Placeholder 5"/>
          <p:cNvSpPr>
            <a:spLocks noGrp="1"/>
          </p:cNvSpPr>
          <p:nvPr>
            <p:ph type="ftr" sz="quarter" idx="11"/>
          </p:nvPr>
        </p:nvSpPr>
        <p:spPr>
          <a:xfrm>
            <a:off x="457200" y="6480969"/>
            <a:ext cx="4260056" cy="301752"/>
          </a:xfrm>
        </p:spPr>
        <p:txBody>
          <a:bodyPr/>
          <a:lstStyle/>
          <a:p>
            <a:endParaRPr lang="en-US" dirty="0"/>
          </a:p>
        </p:txBody>
      </p:sp>
      <p:sp>
        <p:nvSpPr>
          <p:cNvPr id="7" name="Slide Number Placeholder 6"/>
          <p:cNvSpPr>
            <a:spLocks noGrp="1"/>
          </p:cNvSpPr>
          <p:nvPr>
            <p:ph type="sldNum" sz="quarter" idx="12"/>
          </p:nvPr>
        </p:nvSpPr>
        <p:spPr>
          <a:xfrm>
            <a:off x="7589520" y="6480969"/>
            <a:ext cx="502920" cy="301752"/>
          </a:xfrm>
        </p:spPr>
        <p:txBody>
          <a:bodyPr/>
          <a:lstStyle/>
          <a:p>
            <a:fld id="{7309A7DF-8717-4A55-AC9F-78F598FECCD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E236A4D4-91E7-46B2-B94F-BA86A8E0638E}" type="datetimeFigureOut">
              <a:rPr lang="en-US" smtClean="0"/>
              <a:pPr/>
              <a:t>7/29/2015</a:t>
            </a:fld>
            <a:endParaRPr lang="en-US" dirty="0"/>
          </a:p>
        </p:txBody>
      </p:sp>
      <p:sp>
        <p:nvSpPr>
          <p:cNvPr id="8" name="Footer Placeholder 7"/>
          <p:cNvSpPr>
            <a:spLocks noGrp="1"/>
          </p:cNvSpPr>
          <p:nvPr>
            <p:ph type="ftr" sz="quarter" idx="11"/>
          </p:nvPr>
        </p:nvSpPr>
        <p:spPr>
          <a:xfrm>
            <a:off x="457200" y="6480969"/>
            <a:ext cx="4261104" cy="301752"/>
          </a:xfrm>
        </p:spPr>
        <p:txBody>
          <a:bodyPr/>
          <a:lstStyle/>
          <a:p>
            <a:endParaRPr lang="en-US" dirty="0"/>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7309A7DF-8717-4A55-AC9F-78F598FECCD7}"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236A4D4-91E7-46B2-B94F-BA86A8E0638E}" type="datetimeFigureOut">
              <a:rPr lang="en-US" smtClean="0"/>
              <a:pPr/>
              <a:t>7/29/2015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309A7DF-8717-4A55-AC9F-78F598FECCD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E236A4D4-91E7-46B2-B94F-BA86A8E0638E}" type="datetimeFigureOut">
              <a:rPr lang="en-US" smtClean="0"/>
              <a:pPr/>
              <a:t>7/29/2015</a:t>
            </a:fld>
            <a:endParaRPr lang="en-US" dirty="0"/>
          </a:p>
        </p:txBody>
      </p:sp>
      <p:sp>
        <p:nvSpPr>
          <p:cNvPr id="3" name="Footer Placeholder 2"/>
          <p:cNvSpPr>
            <a:spLocks noGrp="1"/>
          </p:cNvSpPr>
          <p:nvPr>
            <p:ph type="ftr" sz="quarter" idx="11"/>
          </p:nvPr>
        </p:nvSpPr>
        <p:spPr>
          <a:xfrm>
            <a:off x="457200" y="6481890"/>
            <a:ext cx="4260056" cy="300831"/>
          </a:xfrm>
        </p:spPr>
        <p:txBody>
          <a:bodyPr/>
          <a:lstStyle/>
          <a:p>
            <a:endParaRPr lang="en-US" dirty="0"/>
          </a:p>
        </p:txBody>
      </p:sp>
      <p:sp>
        <p:nvSpPr>
          <p:cNvPr id="4" name="Slide Number Placeholder 3"/>
          <p:cNvSpPr>
            <a:spLocks noGrp="1"/>
          </p:cNvSpPr>
          <p:nvPr>
            <p:ph type="sldNum" sz="quarter" idx="12"/>
          </p:nvPr>
        </p:nvSpPr>
        <p:spPr>
          <a:xfrm>
            <a:off x="7589520" y="6480969"/>
            <a:ext cx="502920" cy="301752"/>
          </a:xfrm>
        </p:spPr>
        <p:txBody>
          <a:bodyPr/>
          <a:lstStyle/>
          <a:p>
            <a:fld id="{7309A7DF-8717-4A55-AC9F-78F598FECCD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E236A4D4-91E7-46B2-B94F-BA86A8E0638E}" type="datetimeFigureOut">
              <a:rPr lang="en-US" smtClean="0"/>
              <a:pPr/>
              <a:t>7/29/2015</a:t>
            </a:fld>
            <a:endParaRPr lang="en-US" dirty="0"/>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dirty="0"/>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7309A7DF-8717-4A55-AC9F-78F598FECCD7}"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E236A4D4-91E7-46B2-B94F-BA86A8E0638E}" type="datetimeFigureOut">
              <a:rPr lang="en-US" smtClean="0"/>
              <a:pPr/>
              <a:t>7/29/2015</a:t>
            </a:fld>
            <a:endParaRPr lang="en-US" dirty="0"/>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dirty="0"/>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7309A7DF-8717-4A55-AC9F-78F598FECCD7}"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236A4D4-91E7-46B2-B94F-BA86A8E0638E}" type="datetimeFigureOut">
              <a:rPr lang="en-US" smtClean="0"/>
              <a:pPr/>
              <a:t>7/29/2015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09A7DF-8717-4A55-AC9F-78F598FECCD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236A4D4-91E7-46B2-B94F-BA86A8E0638E}" type="datetimeFigureOut">
              <a:rPr lang="en-US" smtClean="0"/>
              <a:pPr/>
              <a:t>7/29/2015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09A7DF-8717-4A55-AC9F-78F598FECCD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E236A4D4-91E7-46B2-B94F-BA86A8E0638E}" type="datetimeFigureOut">
              <a:rPr lang="en-US" smtClean="0"/>
              <a:pPr/>
              <a:t>7/29/2015</a:t>
            </a:fld>
            <a:endParaRPr lang="en-US" dirty="0"/>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dirty="0"/>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7309A7DF-8717-4A55-AC9F-78F598FECCD7}"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templejc.edu/"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templejc.edu/"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templejc.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ctr"/>
            <a:r>
              <a:rPr lang="en-US" sz="3600" dirty="0" smtClean="0">
                <a:solidFill>
                  <a:schemeClr val="accent2">
                    <a:lumMod val="60000"/>
                    <a:lumOff val="40000"/>
                  </a:schemeClr>
                </a:solidFill>
              </a:rPr>
              <a:t/>
            </a:r>
            <a:br>
              <a:rPr lang="en-US" sz="3600" dirty="0" smtClean="0">
                <a:solidFill>
                  <a:schemeClr val="accent2">
                    <a:lumMod val="60000"/>
                    <a:lumOff val="40000"/>
                  </a:schemeClr>
                </a:solidFill>
              </a:rPr>
            </a:br>
            <a:r>
              <a:rPr lang="en-US" sz="3600" dirty="0" smtClean="0">
                <a:solidFill>
                  <a:schemeClr val="accent2">
                    <a:lumMod val="60000"/>
                    <a:lumOff val="40000"/>
                  </a:schemeClr>
                </a:solidFill>
              </a:rPr>
              <a:t/>
            </a:r>
            <a:br>
              <a:rPr lang="en-US" sz="3600" dirty="0" smtClean="0">
                <a:solidFill>
                  <a:schemeClr val="accent2">
                    <a:lumMod val="60000"/>
                    <a:lumOff val="40000"/>
                  </a:schemeClr>
                </a:solidFill>
              </a:rPr>
            </a:br>
            <a:r>
              <a:rPr lang="en-US" sz="3600" b="1" dirty="0" smtClean="0">
                <a:solidFill>
                  <a:schemeClr val="accent2">
                    <a:lumMod val="60000"/>
                    <a:lumOff val="40000"/>
                  </a:schemeClr>
                </a:solidFill>
              </a:rPr>
              <a:t>Updating Student Records </a:t>
            </a:r>
            <a:endParaRPr lang="en-US" sz="3600" b="1" dirty="0">
              <a:solidFill>
                <a:schemeClr val="accent2">
                  <a:lumMod val="60000"/>
                  <a:lumOff val="40000"/>
                </a:schemeClr>
              </a:solidFill>
            </a:endParaRPr>
          </a:p>
        </p:txBody>
      </p:sp>
      <p:sp>
        <p:nvSpPr>
          <p:cNvPr id="3" name="Subtitle 2"/>
          <p:cNvSpPr>
            <a:spLocks noGrp="1"/>
          </p:cNvSpPr>
          <p:nvPr>
            <p:ph type="subTitle" idx="1"/>
          </p:nvPr>
        </p:nvSpPr>
        <p:spPr/>
        <p:txBody>
          <a:bodyPr/>
          <a:lstStyle/>
          <a:p>
            <a:pPr algn="ctr">
              <a:buNone/>
            </a:pPr>
            <a:r>
              <a:rPr lang="en-US" b="1" dirty="0" smtClean="0"/>
              <a:t>Temple College Continuous Orientation</a:t>
            </a:r>
            <a:endParaRPr lang="en-US" b="1" dirty="0"/>
          </a:p>
        </p:txBody>
      </p:sp>
      <p:pic>
        <p:nvPicPr>
          <p:cNvPr id="24578" name="Picture 2" descr="http://t3.gstatic.com/images?q=tbn:ANd9GcSIcd3vtRtarb2vf7OikMVHVrSuDSKuRtKDWpknt5oAEn-euUWR"/>
          <p:cNvPicPr>
            <a:picLocks noChangeAspect="1" noChangeArrowheads="1"/>
          </p:cNvPicPr>
          <p:nvPr/>
        </p:nvPicPr>
        <p:blipFill>
          <a:blip r:embed="rId2" cstate="print"/>
          <a:srcRect/>
          <a:stretch>
            <a:fillRect/>
          </a:stretch>
        </p:blipFill>
        <p:spPr bwMode="auto">
          <a:xfrm>
            <a:off x="152400" y="304800"/>
            <a:ext cx="2209800" cy="9144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pPr algn="r"/>
            <a:r>
              <a:rPr lang="en-US" sz="3600" b="1" dirty="0" smtClean="0"/>
              <a:t>Updating Student Records</a:t>
            </a:r>
            <a:endParaRPr lang="en-US" sz="3600" b="1" dirty="0"/>
          </a:p>
        </p:txBody>
      </p:sp>
      <p:sp>
        <p:nvSpPr>
          <p:cNvPr id="3" name="Content Placeholder 2"/>
          <p:cNvSpPr>
            <a:spLocks noGrp="1"/>
          </p:cNvSpPr>
          <p:nvPr>
            <p:ph idx="1"/>
          </p:nvPr>
        </p:nvSpPr>
        <p:spPr/>
        <p:txBody>
          <a:bodyPr>
            <a:normAutofit/>
          </a:bodyPr>
          <a:lstStyle/>
          <a:p>
            <a:pPr algn="ctr">
              <a:buNone/>
            </a:pPr>
            <a:r>
              <a:rPr lang="en-US" dirty="0" smtClean="0"/>
              <a:t>Update your address online via </a:t>
            </a:r>
            <a:r>
              <a:rPr lang="en-US" dirty="0" err="1" smtClean="0"/>
              <a:t>TConnect</a:t>
            </a:r>
            <a:r>
              <a:rPr lang="en-US" dirty="0" smtClean="0"/>
              <a:t>. </a:t>
            </a:r>
          </a:p>
          <a:p>
            <a:pPr>
              <a:buNone/>
            </a:pPr>
            <a:endParaRPr lang="en-US" dirty="0" smtClean="0"/>
          </a:p>
          <a:p>
            <a:pPr>
              <a:buNone/>
            </a:pPr>
            <a:endParaRPr lang="en-US" dirty="0"/>
          </a:p>
        </p:txBody>
      </p:sp>
      <p:pic>
        <p:nvPicPr>
          <p:cNvPr id="4" name="Picture 2" descr="http://t3.gstatic.com/images?q=tbn:ANd9GcSIcd3vtRtarb2vf7OikMVHVrSuDSKuRtKDWpknt5oAEn-euUWR"/>
          <p:cNvPicPr>
            <a:picLocks noChangeAspect="1" noChangeArrowheads="1"/>
          </p:cNvPicPr>
          <p:nvPr/>
        </p:nvPicPr>
        <p:blipFill>
          <a:blip r:embed="rId2" cstate="print"/>
          <a:srcRect/>
          <a:stretch>
            <a:fillRect/>
          </a:stretch>
        </p:blipFill>
        <p:spPr bwMode="auto">
          <a:xfrm>
            <a:off x="152400" y="304800"/>
            <a:ext cx="2209800" cy="914400"/>
          </a:xfrm>
          <a:prstGeom prst="rect">
            <a:avLst/>
          </a:prstGeom>
          <a:noFill/>
        </p:spPr>
      </p:pic>
      <p:pic>
        <p:nvPicPr>
          <p:cNvPr id="27652" name="Picture 4"/>
          <p:cNvPicPr>
            <a:picLocks noChangeAspect="1" noChangeArrowheads="1"/>
          </p:cNvPicPr>
          <p:nvPr/>
        </p:nvPicPr>
        <p:blipFill>
          <a:blip r:embed="rId3" cstate="print"/>
          <a:srcRect/>
          <a:stretch>
            <a:fillRect/>
          </a:stretch>
        </p:blipFill>
        <p:spPr bwMode="auto">
          <a:xfrm>
            <a:off x="304800" y="2971800"/>
            <a:ext cx="8618537"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600" b="1" dirty="0" smtClean="0">
                <a:solidFill>
                  <a:schemeClr val="accent2">
                    <a:lumMod val="60000"/>
                    <a:lumOff val="40000"/>
                  </a:schemeClr>
                </a:solidFill>
              </a:rPr>
              <a:t>TConnect Registration</a:t>
            </a:r>
            <a:endParaRPr lang="en-US" sz="3600" b="1" dirty="0">
              <a:solidFill>
                <a:schemeClr val="accent2">
                  <a:lumMod val="60000"/>
                  <a:lumOff val="40000"/>
                </a:schemeClr>
              </a:solidFill>
            </a:endParaRPr>
          </a:p>
        </p:txBody>
      </p:sp>
      <p:sp>
        <p:nvSpPr>
          <p:cNvPr id="3" name="Content Placeholder 2"/>
          <p:cNvSpPr>
            <a:spLocks noGrp="1"/>
          </p:cNvSpPr>
          <p:nvPr>
            <p:ph idx="1"/>
          </p:nvPr>
        </p:nvSpPr>
        <p:spPr/>
        <p:txBody>
          <a:bodyPr/>
          <a:lstStyle/>
          <a:p>
            <a:pPr algn="ctr">
              <a:buNone/>
            </a:pPr>
            <a:r>
              <a:rPr lang="en-US" dirty="0" smtClean="0"/>
              <a:t>Go to </a:t>
            </a:r>
            <a:r>
              <a:rPr lang="en-US" dirty="0" smtClean="0">
                <a:hlinkClick r:id="rId2"/>
              </a:rPr>
              <a:t>www.templejc.edu</a:t>
            </a:r>
            <a:r>
              <a:rPr lang="en-US" dirty="0" smtClean="0"/>
              <a:t> and click on Connect, then </a:t>
            </a:r>
            <a:r>
              <a:rPr lang="en-US" dirty="0" err="1" smtClean="0"/>
              <a:t>TConnect</a:t>
            </a:r>
            <a:r>
              <a:rPr lang="en-US" dirty="0" smtClean="0"/>
              <a:t>. </a:t>
            </a:r>
          </a:p>
          <a:p>
            <a:pPr>
              <a:buNone/>
            </a:pPr>
            <a:endParaRPr lang="en-US" dirty="0"/>
          </a:p>
        </p:txBody>
      </p:sp>
      <p:pic>
        <p:nvPicPr>
          <p:cNvPr id="4" name="Picture 2" descr="http://t3.gstatic.com/images?q=tbn:ANd9GcSIcd3vtRtarb2vf7OikMVHVrSuDSKuRtKDWpknt5oAEn-euUWR"/>
          <p:cNvPicPr>
            <a:picLocks noChangeAspect="1" noChangeArrowheads="1"/>
          </p:cNvPicPr>
          <p:nvPr/>
        </p:nvPicPr>
        <p:blipFill>
          <a:blip r:embed="rId3" cstate="print"/>
          <a:srcRect/>
          <a:stretch>
            <a:fillRect/>
          </a:stretch>
        </p:blipFill>
        <p:spPr bwMode="auto">
          <a:xfrm>
            <a:off x="152400" y="304800"/>
            <a:ext cx="2209800" cy="914400"/>
          </a:xfrm>
          <a:prstGeom prst="rect">
            <a:avLst/>
          </a:prstGeom>
          <a:noFill/>
        </p:spPr>
      </p:pic>
      <p:pic>
        <p:nvPicPr>
          <p:cNvPr id="5" name="Picture 4"/>
          <p:cNvPicPr>
            <a:picLocks noChangeAspect="1"/>
          </p:cNvPicPr>
          <p:nvPr/>
        </p:nvPicPr>
        <p:blipFill>
          <a:blip r:embed="rId4"/>
          <a:stretch>
            <a:fillRect/>
          </a:stretch>
        </p:blipFill>
        <p:spPr>
          <a:xfrm>
            <a:off x="1066800" y="2971800"/>
            <a:ext cx="7467600" cy="348300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t3.gstatic.com/images?q=tbn:ANd9GcSIcd3vtRtarb2vf7OikMVHVrSuDSKuRtKDWpknt5oAEn-euUWR"/>
          <p:cNvPicPr>
            <a:picLocks noChangeAspect="1" noChangeArrowheads="1"/>
          </p:cNvPicPr>
          <p:nvPr/>
        </p:nvPicPr>
        <p:blipFill>
          <a:blip r:embed="rId2" cstate="print"/>
          <a:srcRect/>
          <a:stretch>
            <a:fillRect/>
          </a:stretch>
        </p:blipFill>
        <p:spPr bwMode="auto">
          <a:xfrm>
            <a:off x="152400" y="304800"/>
            <a:ext cx="2209800" cy="914400"/>
          </a:xfrm>
          <a:prstGeom prst="rect">
            <a:avLst/>
          </a:prstGeom>
          <a:noFill/>
        </p:spPr>
      </p:pic>
      <p:sp>
        <p:nvSpPr>
          <p:cNvPr id="6" name="Title 5"/>
          <p:cNvSpPr>
            <a:spLocks noGrp="1"/>
          </p:cNvSpPr>
          <p:nvPr>
            <p:ph type="title"/>
          </p:nvPr>
        </p:nvSpPr>
        <p:spPr/>
        <p:txBody>
          <a:bodyPr>
            <a:normAutofit/>
          </a:bodyPr>
          <a:lstStyle/>
          <a:p>
            <a:pPr algn="r"/>
            <a:r>
              <a:rPr lang="en-US" sz="3600" b="1" dirty="0" smtClean="0"/>
              <a:t>TConnect Registration</a:t>
            </a:r>
            <a:endParaRPr lang="en-US" sz="3600" b="1" dirty="0"/>
          </a:p>
        </p:txBody>
      </p:sp>
      <p:pic>
        <p:nvPicPr>
          <p:cNvPr id="28675" name="Picture 3"/>
          <p:cNvPicPr>
            <a:picLocks noGrp="1" noChangeAspect="1" noChangeArrowheads="1"/>
          </p:cNvPicPr>
          <p:nvPr>
            <p:ph idx="1"/>
          </p:nvPr>
        </p:nvPicPr>
        <p:blipFill>
          <a:blip r:embed="rId3" cstate="print"/>
          <a:stretch>
            <a:fillRect/>
          </a:stretch>
        </p:blipFill>
        <p:spPr bwMode="auto">
          <a:xfrm>
            <a:off x="304799" y="2286000"/>
            <a:ext cx="4333334" cy="3514286"/>
          </a:xfrm>
          <a:prstGeom prst="rect">
            <a:avLst/>
          </a:prstGeom>
          <a:noFill/>
          <a:ln w="9525">
            <a:noFill/>
            <a:miter lim="800000"/>
            <a:headEnd/>
            <a:tailEnd/>
          </a:ln>
        </p:spPr>
      </p:pic>
      <p:sp>
        <p:nvSpPr>
          <p:cNvPr id="9" name="TextBox 8"/>
          <p:cNvSpPr txBox="1"/>
          <p:nvPr/>
        </p:nvSpPr>
        <p:spPr>
          <a:xfrm>
            <a:off x="4800600" y="1287244"/>
            <a:ext cx="4038600" cy="5601533"/>
          </a:xfrm>
          <a:prstGeom prst="rect">
            <a:avLst/>
          </a:prstGeom>
          <a:noFill/>
        </p:spPr>
        <p:txBody>
          <a:bodyPr wrap="square" rtlCol="0">
            <a:spAutoFit/>
          </a:bodyPr>
          <a:lstStyle/>
          <a:p>
            <a:r>
              <a:rPr lang="en-US" sz="2000" dirty="0" smtClean="0"/>
              <a:t>Your User ID is your last name</a:t>
            </a:r>
          </a:p>
          <a:p>
            <a:r>
              <a:rPr lang="en-US" sz="2000" dirty="0" smtClean="0"/>
              <a:t>First initial of your first name and Last three digits of your student ID</a:t>
            </a:r>
          </a:p>
          <a:p>
            <a:endParaRPr lang="en-US" sz="2000" dirty="0"/>
          </a:p>
          <a:p>
            <a:r>
              <a:rPr lang="en-US" sz="2000" dirty="0" smtClean="0"/>
              <a:t>Your 6 digit password is your birthday,(</a:t>
            </a:r>
            <a:r>
              <a:rPr lang="en-US" sz="2000" dirty="0" err="1" smtClean="0"/>
              <a:t>mmddyy</a:t>
            </a:r>
            <a:r>
              <a:rPr lang="en-US" sz="2000" dirty="0" smtClean="0"/>
              <a:t>) unless you have already accessed TConnect, then you have already set a password. </a:t>
            </a:r>
          </a:p>
          <a:p>
            <a:endParaRPr lang="en-US" sz="2000" dirty="0"/>
          </a:p>
          <a:p>
            <a:r>
              <a:rPr lang="en-US" sz="2000" dirty="0" smtClean="0"/>
              <a:t>Example: </a:t>
            </a:r>
          </a:p>
          <a:p>
            <a:r>
              <a:rPr lang="en-US" sz="2000" dirty="0" smtClean="0"/>
              <a:t>John Doe ID#0123456</a:t>
            </a:r>
          </a:p>
          <a:p>
            <a:r>
              <a:rPr lang="en-US" sz="2000" dirty="0" smtClean="0"/>
              <a:t>Birthday January 1, 1975</a:t>
            </a:r>
          </a:p>
          <a:p>
            <a:endParaRPr lang="en-US" sz="2000" dirty="0"/>
          </a:p>
          <a:p>
            <a:r>
              <a:rPr lang="en-US" sz="2000" dirty="0" smtClean="0"/>
              <a:t>User ID: doej456</a:t>
            </a:r>
          </a:p>
          <a:p>
            <a:r>
              <a:rPr lang="en-US" sz="2000" dirty="0" smtClean="0"/>
              <a:t>Password: 010175</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600" b="1" dirty="0" err="1" smtClean="0"/>
              <a:t>TConnect</a:t>
            </a:r>
            <a:r>
              <a:rPr lang="en-US" sz="3600" b="1" dirty="0" smtClean="0"/>
              <a:t> </a:t>
            </a:r>
            <a:endParaRPr lang="en-US" sz="3600" b="1" dirty="0"/>
          </a:p>
        </p:txBody>
      </p:sp>
      <p:sp>
        <p:nvSpPr>
          <p:cNvPr id="3" name="Content Placeholder 2"/>
          <p:cNvSpPr>
            <a:spLocks noGrp="1"/>
          </p:cNvSpPr>
          <p:nvPr>
            <p:ph idx="1"/>
          </p:nvPr>
        </p:nvSpPr>
        <p:spPr>
          <a:xfrm>
            <a:off x="5029200" y="1752600"/>
            <a:ext cx="3429000" cy="4876800"/>
          </a:xfrm>
        </p:spPr>
        <p:txBody>
          <a:bodyPr>
            <a:noAutofit/>
          </a:bodyPr>
          <a:lstStyle/>
          <a:p>
            <a:pPr marL="58738" indent="6350">
              <a:spcBef>
                <a:spcPts val="0"/>
              </a:spcBef>
              <a:buNone/>
            </a:pPr>
            <a:r>
              <a:rPr lang="en-US" sz="2400" dirty="0" smtClean="0"/>
              <a:t>If you cannot </a:t>
            </a:r>
          </a:p>
          <a:p>
            <a:pPr marL="58738" indent="6350">
              <a:spcBef>
                <a:spcPts val="0"/>
              </a:spcBef>
              <a:buNone/>
            </a:pPr>
            <a:r>
              <a:rPr lang="en-US" sz="2400" dirty="0" smtClean="0"/>
              <a:t>remember your log in </a:t>
            </a:r>
          </a:p>
          <a:p>
            <a:pPr marL="58738" indent="6350">
              <a:spcBef>
                <a:spcPts val="0"/>
              </a:spcBef>
              <a:buNone/>
            </a:pPr>
            <a:r>
              <a:rPr lang="en-US" sz="2400" dirty="0" smtClean="0"/>
              <a:t>or password scroll </a:t>
            </a:r>
          </a:p>
          <a:p>
            <a:pPr marL="58738" indent="6350">
              <a:spcBef>
                <a:spcPts val="0"/>
              </a:spcBef>
              <a:buNone/>
            </a:pPr>
            <a:r>
              <a:rPr lang="en-US" sz="2400" dirty="0" smtClean="0"/>
              <a:t>down to the bottom </a:t>
            </a:r>
          </a:p>
          <a:p>
            <a:pPr marL="58738" indent="6350">
              <a:spcBef>
                <a:spcPts val="0"/>
              </a:spcBef>
              <a:buNone/>
            </a:pPr>
            <a:r>
              <a:rPr lang="en-US" sz="2400" dirty="0" smtClean="0"/>
              <a:t>of the TConnect page and click on </a:t>
            </a:r>
          </a:p>
          <a:p>
            <a:pPr marL="58738" indent="6350">
              <a:spcBef>
                <a:spcPts val="0"/>
              </a:spcBef>
              <a:buNone/>
            </a:pPr>
            <a:r>
              <a:rPr lang="en-US" sz="2400" dirty="0" smtClean="0"/>
              <a:t>“I’m New to </a:t>
            </a:r>
            <a:r>
              <a:rPr lang="en-US" sz="2400" dirty="0" err="1" smtClean="0"/>
              <a:t>WebAdvisor</a:t>
            </a:r>
            <a:r>
              <a:rPr lang="en-US" sz="2400" dirty="0" smtClean="0"/>
              <a:t>” </a:t>
            </a:r>
          </a:p>
          <a:p>
            <a:pPr marL="58738" indent="6350">
              <a:spcBef>
                <a:spcPts val="0"/>
              </a:spcBef>
              <a:buNone/>
            </a:pPr>
            <a:r>
              <a:rPr lang="en-US" sz="2400" dirty="0" smtClean="0"/>
              <a:t>or </a:t>
            </a:r>
          </a:p>
          <a:p>
            <a:pPr marL="58738" indent="6350">
              <a:spcBef>
                <a:spcPts val="0"/>
              </a:spcBef>
              <a:buNone/>
            </a:pPr>
            <a:r>
              <a:rPr lang="en-US" sz="2400" dirty="0" smtClean="0"/>
              <a:t>“What’s My Password? “</a:t>
            </a:r>
          </a:p>
        </p:txBody>
      </p:sp>
      <p:pic>
        <p:nvPicPr>
          <p:cNvPr id="4" name="Picture 2" descr="http://t3.gstatic.com/images?q=tbn:ANd9GcSIcd3vtRtarb2vf7OikMVHVrSuDSKuRtKDWpknt5oAEn-euUWR"/>
          <p:cNvPicPr>
            <a:picLocks noChangeAspect="1" noChangeArrowheads="1"/>
          </p:cNvPicPr>
          <p:nvPr/>
        </p:nvPicPr>
        <p:blipFill>
          <a:blip r:embed="rId2" cstate="print"/>
          <a:srcRect/>
          <a:stretch>
            <a:fillRect/>
          </a:stretch>
        </p:blipFill>
        <p:spPr bwMode="auto">
          <a:xfrm>
            <a:off x="152400" y="304800"/>
            <a:ext cx="2209800" cy="914400"/>
          </a:xfrm>
          <a:prstGeom prst="rect">
            <a:avLst/>
          </a:prstGeom>
          <a:noFill/>
        </p:spPr>
      </p:pic>
      <p:pic>
        <p:nvPicPr>
          <p:cNvPr id="30722" name="Picture 2"/>
          <p:cNvPicPr>
            <a:picLocks noChangeAspect="1" noChangeArrowheads="1"/>
          </p:cNvPicPr>
          <p:nvPr/>
        </p:nvPicPr>
        <p:blipFill>
          <a:blip r:embed="rId3" cstate="print"/>
          <a:srcRect/>
          <a:stretch>
            <a:fillRect/>
          </a:stretch>
        </p:blipFill>
        <p:spPr bwMode="auto">
          <a:xfrm>
            <a:off x="228601" y="2590800"/>
            <a:ext cx="4448432" cy="3048000"/>
          </a:xfrm>
          <a:prstGeom prst="rect">
            <a:avLst/>
          </a:prstGeom>
          <a:noFill/>
          <a:ln w="9525">
            <a:noFill/>
            <a:miter lim="800000"/>
            <a:headEnd/>
            <a:tailEnd/>
          </a:ln>
        </p:spPr>
      </p:pic>
      <p:sp>
        <p:nvSpPr>
          <p:cNvPr id="6" name="Oval 5"/>
          <p:cNvSpPr/>
          <p:nvPr/>
        </p:nvSpPr>
        <p:spPr>
          <a:xfrm>
            <a:off x="1295400" y="4419600"/>
            <a:ext cx="2971800" cy="457200"/>
          </a:xfrm>
          <a:prstGeom prst="ellipse">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2438400" y="2819400"/>
            <a:ext cx="838200" cy="1295400"/>
          </a:xfrm>
          <a:prstGeom prst="down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570706"/>
          </a:xfrm>
        </p:spPr>
        <p:txBody>
          <a:bodyPr>
            <a:normAutofit fontScale="90000"/>
          </a:bodyPr>
          <a:lstStyle/>
          <a:p>
            <a:r>
              <a:rPr lang="en-US" b="1" dirty="0" smtClean="0"/>
              <a:t>Submit Change of Address </a:t>
            </a:r>
            <a:endParaRPr lang="en-US" b="1" dirty="0"/>
          </a:p>
        </p:txBody>
      </p:sp>
      <p:pic>
        <p:nvPicPr>
          <p:cNvPr id="6" name="Content Placeholder 5"/>
          <p:cNvPicPr>
            <a:picLocks noGrp="1" noChangeAspect="1"/>
          </p:cNvPicPr>
          <p:nvPr>
            <p:ph idx="1"/>
          </p:nvPr>
        </p:nvPicPr>
        <p:blipFill>
          <a:blip r:embed="rId3"/>
          <a:stretch>
            <a:fillRect/>
          </a:stretch>
        </p:blipFill>
        <p:spPr>
          <a:xfrm>
            <a:off x="506016" y="1183590"/>
            <a:ext cx="8131968" cy="5369610"/>
          </a:xfrm>
          <a:prstGeom prst="rect">
            <a:avLst/>
          </a:prstGeom>
        </p:spPr>
      </p:pic>
      <p:sp>
        <p:nvSpPr>
          <p:cNvPr id="5" name="TextBox 4"/>
          <p:cNvSpPr txBox="1"/>
          <p:nvPr/>
        </p:nvSpPr>
        <p:spPr>
          <a:xfrm>
            <a:off x="457200" y="5486400"/>
            <a:ext cx="6858000" cy="646331"/>
          </a:xfrm>
          <a:prstGeom prst="rect">
            <a:avLst/>
          </a:prstGeom>
          <a:noFill/>
        </p:spPr>
        <p:txBody>
          <a:bodyPr wrap="square" rtlCol="0">
            <a:spAutoFit/>
          </a:bodyPr>
          <a:lstStyle/>
          <a:p>
            <a:r>
              <a:rPr lang="en-US" dirty="0"/>
              <a:t>Once logged in, select Search for Credit Classes</a:t>
            </a:r>
          </a:p>
          <a:p>
            <a:endParaRPr lang="en-US" dirty="0"/>
          </a:p>
        </p:txBody>
      </p:sp>
      <p:sp>
        <p:nvSpPr>
          <p:cNvPr id="11" name="Down Arrow 10"/>
          <p:cNvSpPr/>
          <p:nvPr/>
        </p:nvSpPr>
        <p:spPr>
          <a:xfrm>
            <a:off x="1752600" y="2895600"/>
            <a:ext cx="45719"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98124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Visit </a:t>
            </a:r>
            <a:r>
              <a:rPr lang="en-US" sz="4000" b="1" dirty="0" smtClean="0">
                <a:hlinkClick r:id="rId2"/>
              </a:rPr>
              <a:t>WWW.TEMPLEJC.EDU</a:t>
            </a:r>
            <a:r>
              <a:rPr lang="en-US" sz="4000" b="1" dirty="0" smtClean="0"/>
              <a:t/>
            </a:r>
            <a:br>
              <a:rPr lang="en-US" sz="4000" b="1" dirty="0" smtClean="0"/>
            </a:br>
            <a:r>
              <a:rPr lang="en-US" sz="4000" b="1" dirty="0" smtClean="0"/>
              <a:t>Click on Admissions </a:t>
            </a:r>
            <a:endParaRPr lang="en-US" sz="4000" b="1" dirty="0"/>
          </a:p>
        </p:txBody>
      </p:sp>
      <p:pic>
        <p:nvPicPr>
          <p:cNvPr id="5" name="Content Placeholder 4"/>
          <p:cNvPicPr>
            <a:picLocks noGrp="1" noChangeAspect="1"/>
          </p:cNvPicPr>
          <p:nvPr>
            <p:ph idx="1"/>
          </p:nvPr>
        </p:nvPicPr>
        <p:blipFill>
          <a:blip r:embed="rId3"/>
          <a:stretch>
            <a:fillRect/>
          </a:stretch>
        </p:blipFill>
        <p:spPr>
          <a:xfrm>
            <a:off x="506016" y="1828800"/>
            <a:ext cx="8131968" cy="4625975"/>
          </a:xfrm>
          <a:prstGeom prst="rect">
            <a:avLst/>
          </a:prstGeom>
        </p:spPr>
      </p:pic>
      <p:sp>
        <p:nvSpPr>
          <p:cNvPr id="12" name="Down Arrow 11"/>
          <p:cNvSpPr/>
          <p:nvPr/>
        </p:nvSpPr>
        <p:spPr>
          <a:xfrm>
            <a:off x="3581400" y="2743200"/>
            <a:ext cx="45719"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21768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Click on: Important Student forms </a:t>
            </a:r>
            <a:br>
              <a:rPr lang="en-US" sz="2800" b="1" dirty="0" smtClean="0"/>
            </a:br>
            <a:r>
              <a:rPr lang="en-US" sz="2800" b="1" dirty="0" smtClean="0"/>
              <a:t>Click on: Change of Student Information </a:t>
            </a:r>
            <a:endParaRPr lang="en-US" sz="2800" b="1" dirty="0"/>
          </a:p>
        </p:txBody>
      </p:sp>
      <p:pic>
        <p:nvPicPr>
          <p:cNvPr id="7" name="Content Placeholder 6"/>
          <p:cNvPicPr>
            <a:picLocks noGrp="1" noChangeAspect="1"/>
          </p:cNvPicPr>
          <p:nvPr>
            <p:ph idx="1"/>
          </p:nvPr>
        </p:nvPicPr>
        <p:blipFill>
          <a:blip r:embed="rId2"/>
          <a:stretch>
            <a:fillRect/>
          </a:stretch>
        </p:blipFill>
        <p:spPr>
          <a:xfrm>
            <a:off x="506016" y="1742726"/>
            <a:ext cx="8131968" cy="5115274"/>
          </a:xfrm>
          <a:prstGeom prst="rect">
            <a:avLst/>
          </a:prstGeom>
        </p:spPr>
      </p:pic>
      <p:sp>
        <p:nvSpPr>
          <p:cNvPr id="11" name="Right Arrow 10"/>
          <p:cNvSpPr/>
          <p:nvPr/>
        </p:nvSpPr>
        <p:spPr>
          <a:xfrm>
            <a:off x="609600" y="3429000"/>
            <a:ext cx="3810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eft Arrow 13"/>
          <p:cNvSpPr/>
          <p:nvPr/>
        </p:nvSpPr>
        <p:spPr>
          <a:xfrm>
            <a:off x="4419600" y="3276600"/>
            <a:ext cx="685800" cy="152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49980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b="1" dirty="0" smtClean="0"/>
              <a:t>Change of Student Information Form consist of: </a:t>
            </a:r>
            <a:endParaRPr lang="en-US" sz="3600" b="1" dirty="0"/>
          </a:p>
        </p:txBody>
      </p:sp>
      <p:sp>
        <p:nvSpPr>
          <p:cNvPr id="5" name="Content Placeholder 4"/>
          <p:cNvSpPr>
            <a:spLocks noGrp="1"/>
          </p:cNvSpPr>
          <p:nvPr>
            <p:ph idx="1"/>
          </p:nvPr>
        </p:nvSpPr>
        <p:spPr>
          <a:xfrm>
            <a:off x="457200" y="1666526"/>
            <a:ext cx="8229600" cy="4810474"/>
          </a:xfrm>
        </p:spPr>
        <p:txBody>
          <a:bodyPr>
            <a:normAutofit lnSpcReduction="10000"/>
          </a:bodyPr>
          <a:lstStyle/>
          <a:p>
            <a:r>
              <a:rPr lang="en-US" sz="1800" b="1" dirty="0" smtClean="0">
                <a:solidFill>
                  <a:schemeClr val="accent1"/>
                </a:solidFill>
              </a:rPr>
              <a:t>Address Change </a:t>
            </a:r>
            <a:r>
              <a:rPr lang="en-US" sz="1800" dirty="0"/>
              <a:t>– </a:t>
            </a:r>
            <a:r>
              <a:rPr lang="en-US" sz="1800" dirty="0" smtClean="0"/>
              <a:t>If </a:t>
            </a:r>
            <a:r>
              <a:rPr lang="en-US" sz="1800" dirty="0"/>
              <a:t>changing from out-of-district/out-of-state to In-District, you MUST fill out the REQUEST FOR CHANGE OF RESIDENCY form. </a:t>
            </a:r>
            <a:r>
              <a:rPr lang="en-US" sz="1800" dirty="0" smtClean="0"/>
              <a:t>You </a:t>
            </a:r>
            <a:r>
              <a:rPr lang="en-US" sz="1800" dirty="0"/>
              <a:t>must meet the residency requirements to qualify for In-District tuition. (Please see the Temple College catalog under residency requirements or see an Admissions and Records Specialist for details) and provide approved documentation as required by the college. Approved documentation includes: Rental/Home Lease, </a:t>
            </a:r>
            <a:r>
              <a:rPr lang="en-US" sz="1800" dirty="0" smtClean="0"/>
              <a:t>Utility </a:t>
            </a:r>
            <a:r>
              <a:rPr lang="en-US" sz="1800" dirty="0"/>
              <a:t>Bills, or Tax </a:t>
            </a:r>
            <a:r>
              <a:rPr lang="en-US" sz="1800" dirty="0" smtClean="0"/>
              <a:t>Documentation.</a:t>
            </a:r>
          </a:p>
          <a:p>
            <a:r>
              <a:rPr lang="en-US" sz="1800" b="1" dirty="0" smtClean="0">
                <a:solidFill>
                  <a:schemeClr val="accent1"/>
                </a:solidFill>
              </a:rPr>
              <a:t>Change of Contact Number</a:t>
            </a:r>
          </a:p>
          <a:p>
            <a:r>
              <a:rPr lang="en-US" sz="1800" b="1" dirty="0" smtClean="0">
                <a:solidFill>
                  <a:schemeClr val="accent1"/>
                </a:solidFill>
              </a:rPr>
              <a:t>Correction of Social Security number or Date of Birth </a:t>
            </a:r>
          </a:p>
          <a:p>
            <a:pPr lvl="1"/>
            <a:r>
              <a:rPr lang="en-US" sz="1800" dirty="0" smtClean="0"/>
              <a:t>Change </a:t>
            </a:r>
            <a:r>
              <a:rPr lang="en-US" sz="1800" dirty="0"/>
              <a:t>of Social Security Number requires a copy of your Social Security Card.</a:t>
            </a:r>
            <a:endParaRPr lang="en-US" sz="1800" dirty="0" smtClean="0"/>
          </a:p>
          <a:p>
            <a:r>
              <a:rPr lang="en-US" sz="1800" b="1" dirty="0" smtClean="0">
                <a:solidFill>
                  <a:schemeClr val="accent1"/>
                </a:solidFill>
              </a:rPr>
              <a:t>Name Change </a:t>
            </a:r>
          </a:p>
          <a:p>
            <a:pPr lvl="1"/>
            <a:r>
              <a:rPr lang="en-US" sz="1800" dirty="0" smtClean="0"/>
              <a:t>Must </a:t>
            </a:r>
            <a:r>
              <a:rPr lang="en-US" sz="1800" dirty="0"/>
              <a:t>provide the approved documentation as required by the college. Approved documentation includes: </a:t>
            </a:r>
            <a:r>
              <a:rPr lang="en-US" sz="1800" dirty="0" smtClean="0"/>
              <a:t>Drivers License, TX ID card, Marriage </a:t>
            </a:r>
            <a:r>
              <a:rPr lang="en-US" sz="1800" dirty="0"/>
              <a:t>License, Divorce Decree, Court Order, or a Social Security </a:t>
            </a:r>
            <a:r>
              <a:rPr lang="en-US" sz="1800" dirty="0" smtClean="0"/>
              <a:t>Card.</a:t>
            </a:r>
            <a:endParaRPr lang="en-US" sz="1800" dirty="0"/>
          </a:p>
          <a:p>
            <a:pPr marL="537210" lvl="1" indent="0">
              <a:buNone/>
            </a:pPr>
            <a:endParaRPr lang="en-US" sz="16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Admissions and Records Contact Information </a:t>
            </a:r>
            <a:endParaRPr lang="en-US" b="1" dirty="0"/>
          </a:p>
        </p:txBody>
      </p:sp>
      <p:sp>
        <p:nvSpPr>
          <p:cNvPr id="3" name="Content Placeholder 2"/>
          <p:cNvSpPr>
            <a:spLocks noGrp="1"/>
          </p:cNvSpPr>
          <p:nvPr>
            <p:ph idx="1"/>
          </p:nvPr>
        </p:nvSpPr>
        <p:spPr>
          <a:xfrm>
            <a:off x="457200" y="1666526"/>
            <a:ext cx="8229600" cy="4788282"/>
          </a:xfrm>
        </p:spPr>
        <p:txBody>
          <a:bodyPr>
            <a:normAutofit lnSpcReduction="10000"/>
          </a:bodyPr>
          <a:lstStyle/>
          <a:p>
            <a:r>
              <a:rPr lang="en-US" dirty="0" smtClean="0"/>
              <a:t>Complete form and submit to Admissions and Records – located in the One College Centre (OCC) </a:t>
            </a:r>
          </a:p>
          <a:p>
            <a:r>
              <a:rPr lang="en-US" dirty="0"/>
              <a:t>P</a:t>
            </a:r>
            <a:r>
              <a:rPr lang="en-US" dirty="0" smtClean="0"/>
              <a:t>hone</a:t>
            </a:r>
            <a:r>
              <a:rPr lang="en-US" dirty="0"/>
              <a:t> Number</a:t>
            </a:r>
            <a:r>
              <a:rPr lang="en-US" dirty="0" smtClean="0"/>
              <a:t>: 254-298-8300</a:t>
            </a:r>
            <a:endParaRPr lang="en-US" dirty="0"/>
          </a:p>
          <a:p>
            <a:r>
              <a:rPr lang="en-US" dirty="0"/>
              <a:t>Fax Number</a:t>
            </a:r>
            <a:r>
              <a:rPr lang="en-US" dirty="0" smtClean="0"/>
              <a:t>: 254-298-8288</a:t>
            </a:r>
            <a:endParaRPr lang="en-US" dirty="0"/>
          </a:p>
          <a:p>
            <a:r>
              <a:rPr lang="en-US" dirty="0"/>
              <a:t>Mailing address:</a:t>
            </a:r>
            <a:br>
              <a:rPr lang="en-US" dirty="0"/>
            </a:br>
            <a:r>
              <a:rPr lang="en-US" dirty="0"/>
              <a:t>Temple College</a:t>
            </a:r>
            <a:br>
              <a:rPr lang="en-US" dirty="0"/>
            </a:br>
            <a:r>
              <a:rPr lang="en-US" dirty="0"/>
              <a:t>Attn: Admissions and Records</a:t>
            </a:r>
            <a:br>
              <a:rPr lang="en-US" dirty="0"/>
            </a:br>
            <a:r>
              <a:rPr lang="en-US" dirty="0"/>
              <a:t>2600 South First Street</a:t>
            </a:r>
            <a:br>
              <a:rPr lang="en-US" dirty="0"/>
            </a:br>
            <a:r>
              <a:rPr lang="en-US" dirty="0"/>
              <a:t>Temple, Texas </a:t>
            </a:r>
            <a:r>
              <a:rPr lang="en-US" dirty="0" smtClean="0"/>
              <a:t>76504-7435</a:t>
            </a:r>
          </a:p>
        </p:txBody>
      </p:sp>
    </p:spTree>
    <p:extLst>
      <p:ext uri="{BB962C8B-B14F-4D97-AF65-F5344CB8AC3E}">
        <p14:creationId xmlns:p14="http://schemas.microsoft.com/office/powerpoint/2010/main" val="26383301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Refresher</a:t>
            </a:r>
            <a:endParaRPr lang="en-US" dirty="0"/>
          </a:p>
        </p:txBody>
      </p:sp>
      <p:sp>
        <p:nvSpPr>
          <p:cNvPr id="3" name="Content Placeholder 2"/>
          <p:cNvSpPr>
            <a:spLocks noGrp="1"/>
          </p:cNvSpPr>
          <p:nvPr>
            <p:ph idx="1"/>
          </p:nvPr>
        </p:nvSpPr>
        <p:spPr>
          <a:xfrm>
            <a:off x="457200" y="1447800"/>
            <a:ext cx="8229600" cy="5029200"/>
          </a:xfrm>
        </p:spPr>
        <p:txBody>
          <a:bodyPr>
            <a:normAutofit/>
          </a:bodyPr>
          <a:lstStyle/>
          <a:p>
            <a:r>
              <a:rPr lang="en-US" dirty="0" smtClean="0"/>
              <a:t>Office365</a:t>
            </a:r>
          </a:p>
          <a:p>
            <a:pPr lvl="1"/>
            <a:r>
              <a:rPr lang="en-US" dirty="0" smtClean="0"/>
              <a:t>Office 365 Help Desk WTC 511</a:t>
            </a:r>
          </a:p>
          <a:p>
            <a:r>
              <a:rPr lang="en-US" dirty="0" err="1" smtClean="0"/>
              <a:t>eMail</a:t>
            </a:r>
            <a:endParaRPr lang="en-US" dirty="0" smtClean="0"/>
          </a:p>
          <a:p>
            <a:pPr lvl="1"/>
            <a:r>
              <a:rPr lang="en-US" dirty="0" smtClean="0"/>
              <a:t>There are Tutorials for email and Office 365: Resources\eLearning\eLearning Tour</a:t>
            </a:r>
            <a:br>
              <a:rPr lang="en-US" dirty="0" smtClean="0"/>
            </a:br>
            <a:r>
              <a:rPr lang="en-US" sz="2200" dirty="0" smtClean="0"/>
              <a:t>http://ww3.templejc.edu/prodev/DEtour/index.html</a:t>
            </a:r>
          </a:p>
          <a:p>
            <a:r>
              <a:rPr lang="en-US" dirty="0" smtClean="0">
                <a:solidFill>
                  <a:schemeClr val="tx1">
                    <a:lumMod val="50000"/>
                  </a:schemeClr>
                </a:solidFill>
              </a:rPr>
              <a:t>TRiO</a:t>
            </a:r>
          </a:p>
          <a:p>
            <a:pPr lvl="1"/>
            <a:r>
              <a:rPr lang="en-US" dirty="0" smtClean="0">
                <a:solidFill>
                  <a:schemeClr val="tx1">
                    <a:lumMod val="50000"/>
                  </a:schemeClr>
                </a:solidFill>
              </a:rPr>
              <a:t>Provides counseling, tutoring, and support</a:t>
            </a:r>
          </a:p>
          <a:p>
            <a:pPr lvl="2"/>
            <a:r>
              <a:rPr lang="en-US" dirty="0" smtClean="0">
                <a:solidFill>
                  <a:schemeClr val="tx1">
                    <a:lumMod val="50000"/>
                  </a:schemeClr>
                </a:solidFill>
              </a:rPr>
              <a:t>Check the TRiO web site to see if you qualify</a:t>
            </a:r>
            <a:br>
              <a:rPr lang="en-US" dirty="0" smtClean="0">
                <a:solidFill>
                  <a:schemeClr val="tx1">
                    <a:lumMod val="50000"/>
                  </a:schemeClr>
                </a:solidFill>
              </a:rPr>
            </a:br>
            <a:r>
              <a:rPr lang="en-US" sz="1900" dirty="0" smtClean="0">
                <a:solidFill>
                  <a:schemeClr val="tx1">
                    <a:lumMod val="50000"/>
                  </a:schemeClr>
                </a:solidFill>
              </a:rPr>
              <a:t>http://www.templejc.edu/resources/tutoring/trio-program/</a:t>
            </a:r>
            <a:endParaRPr lang="en-US" sz="1900" dirty="0">
              <a:solidFill>
                <a:schemeClr val="tx1">
                  <a:lumMod val="50000"/>
                </a:schemeClr>
              </a:solidFill>
            </a:endParaRPr>
          </a:p>
        </p:txBody>
      </p:sp>
      <p:pic>
        <p:nvPicPr>
          <p:cNvPr id="1026" name="Picture 2" descr="eLearning | Temple College">
            <a:hlinkClick r:id="rId2" tooltip="eLearning | Temple Colleg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81000"/>
            <a:ext cx="1990725"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6483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691</TotalTime>
  <Words>356</Words>
  <Application>Microsoft Office PowerPoint</Application>
  <PresentationFormat>On-screen Show (4:3)</PresentationFormat>
  <Paragraphs>54</Paragraphs>
  <Slides>11</Slides>
  <Notes>2</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Verve</vt:lpstr>
      <vt:lpstr>  Updating Student Records </vt:lpstr>
      <vt:lpstr>Updating Student Records</vt:lpstr>
      <vt:lpstr>TConnect Registration</vt:lpstr>
      <vt:lpstr>TConnect Registration</vt:lpstr>
      <vt:lpstr>TConnect </vt:lpstr>
      <vt:lpstr>Submit Change of Address </vt:lpstr>
      <vt:lpstr>Visit WWW.TEMPLEJC.EDU Click on Admissions </vt:lpstr>
      <vt:lpstr>Click on: Important Student forms  Click on: Change of Student Information </vt:lpstr>
      <vt:lpstr>Change of Student Information Form consist of: </vt:lpstr>
      <vt:lpstr>Admissions and Records Contact Information </vt:lpstr>
      <vt:lpstr>               Refresher</vt:lpstr>
    </vt:vector>
  </TitlesOfParts>
  <Company>Temple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TConnect Registration</dc:title>
  <dc:creator>rosec169</dc:creator>
  <cp:lastModifiedBy>R. Craig Collins</cp:lastModifiedBy>
  <cp:revision>35</cp:revision>
  <cp:lastPrinted>2015-04-01T14:57:30Z</cp:lastPrinted>
  <dcterms:created xsi:type="dcterms:W3CDTF">2011-01-21T23:36:51Z</dcterms:created>
  <dcterms:modified xsi:type="dcterms:W3CDTF">2015-07-29T18:40:12Z</dcterms:modified>
</cp:coreProperties>
</file>